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Darker Grotesque Medium"/>
      <p:regular r:id="rId16"/>
      <p:bold r:id="rId17"/>
    </p:embeddedFont>
    <p:embeddedFont>
      <p:font typeface="Roboto"/>
      <p:regular r:id="rId18"/>
      <p:bold r:id="rId19"/>
      <p:italic r:id="rId20"/>
      <p:boldItalic r:id="rId21"/>
    </p:embeddedFont>
    <p:embeddedFont>
      <p:font typeface="Roboto Mono Light"/>
      <p:regular r:id="rId22"/>
      <p:bold r:id="rId23"/>
      <p:italic r:id="rId24"/>
      <p:boldItalic r:id="rId25"/>
    </p:embeddedFont>
    <p:embeddedFont>
      <p:font typeface="Google Sans"/>
      <p:regular r:id="rId26"/>
      <p:bold r:id="rId27"/>
      <p:italic r:id="rId28"/>
      <p:boldItalic r:id="rId29"/>
    </p:embeddedFont>
    <p:embeddedFont>
      <p:font typeface="Darker Grotesque"/>
      <p:regular r:id="rId30"/>
      <p:bold r:id="rId31"/>
    </p:embeddedFont>
    <p:embeddedFont>
      <p:font typeface="Roboto Mono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orient="horz" pos="2809">
          <p15:clr>
            <a:srgbClr val="747775"/>
          </p15:clr>
        </p15:guide>
        <p15:guide id="4" pos="5499">
          <p15:clr>
            <a:srgbClr val="747775"/>
          </p15:clr>
        </p15:guide>
        <p15:guide id="5" pos="233">
          <p15:clr>
            <a:srgbClr val="747775"/>
          </p15:clr>
        </p15:guide>
        <p15:guide id="6" orient="horz" pos="765">
          <p15:clr>
            <a:srgbClr val="747775"/>
          </p15:clr>
        </p15:guide>
        <p15:guide id="7" orient="horz" pos="861">
          <p15:clr>
            <a:srgbClr val="747775"/>
          </p15:clr>
        </p15:guide>
        <p15:guide id="8" orient="horz" pos="957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  <p:guide pos="2809" orient="horz"/>
        <p:guide pos="5499"/>
        <p:guide pos="233"/>
        <p:guide pos="765" orient="horz"/>
        <p:guide pos="861" orient="horz"/>
        <p:guide pos="957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22" Type="http://schemas.openxmlformats.org/officeDocument/2006/relationships/font" Target="fonts/RobotoMonoLight-regular.fntdata"/><Relationship Id="rId21" Type="http://schemas.openxmlformats.org/officeDocument/2006/relationships/font" Target="fonts/Roboto-boldItalic.fntdata"/><Relationship Id="rId24" Type="http://schemas.openxmlformats.org/officeDocument/2006/relationships/font" Target="fonts/RobotoMonoLight-italic.fntdata"/><Relationship Id="rId23" Type="http://schemas.openxmlformats.org/officeDocument/2006/relationships/font" Target="fonts/RobotoMonoLight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regular.fntdata"/><Relationship Id="rId25" Type="http://schemas.openxmlformats.org/officeDocument/2006/relationships/font" Target="fonts/RobotoMonoLight-boldItalic.fntdata"/><Relationship Id="rId28" Type="http://schemas.openxmlformats.org/officeDocument/2006/relationships/font" Target="fonts/GoogleSans-italic.fntdata"/><Relationship Id="rId27" Type="http://schemas.openxmlformats.org/officeDocument/2006/relationships/font" Target="fonts/GoogleSans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GoogleSans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DarkerGrotesque-bold.fntdata"/><Relationship Id="rId30" Type="http://schemas.openxmlformats.org/officeDocument/2006/relationships/font" Target="fonts/DarkerGrotesque-regular.fntdata"/><Relationship Id="rId11" Type="http://schemas.openxmlformats.org/officeDocument/2006/relationships/slide" Target="slides/slide6.xml"/><Relationship Id="rId33" Type="http://schemas.openxmlformats.org/officeDocument/2006/relationships/font" Target="fonts/RobotoMono-bold.fntdata"/><Relationship Id="rId10" Type="http://schemas.openxmlformats.org/officeDocument/2006/relationships/slide" Target="slides/slide5.xml"/><Relationship Id="rId32" Type="http://schemas.openxmlformats.org/officeDocument/2006/relationships/font" Target="fonts/RobotoMono-regular.fntdata"/><Relationship Id="rId13" Type="http://schemas.openxmlformats.org/officeDocument/2006/relationships/slide" Target="slides/slide8.xml"/><Relationship Id="rId35" Type="http://schemas.openxmlformats.org/officeDocument/2006/relationships/font" Target="fonts/RobotoMono-boldItalic.fntdata"/><Relationship Id="rId12" Type="http://schemas.openxmlformats.org/officeDocument/2006/relationships/slide" Target="slides/slide7.xml"/><Relationship Id="rId34" Type="http://schemas.openxmlformats.org/officeDocument/2006/relationships/font" Target="fonts/RobotoMono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DarkerGrotesqueMedium-bold.fntdata"/><Relationship Id="rId16" Type="http://schemas.openxmlformats.org/officeDocument/2006/relationships/font" Target="fonts/DarkerGrotesqueMedium-regular.fntdata"/><Relationship Id="rId19" Type="http://schemas.openxmlformats.org/officeDocument/2006/relationships/font" Target="fonts/Roboto-bold.fntdata"/><Relationship Id="rId18" Type="http://schemas.openxmlformats.org/officeDocument/2006/relationships/font" Target="fonts/Roboto-regular.fntdata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g35a5db83d97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" name="Google Shape;15;g35a5db83d97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9f70faba7a_0_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9f70faba7a_0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g35a5db83d97_0_4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" name="Google Shape;23;g35a5db83d97_0_4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g39f70faba7a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" name="Google Shape;32;g39f70faba7a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39f70faba7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" name="Google Shape;42;g39f70faba7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g39f70faba7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" name="Google Shape;51;g39f70faba7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866019ee2d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3866019ee2d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9f70faba7a_0_4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9f70faba7a_0_4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9f70faba7a_0_9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9f70faba7a_0_9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b1db81922c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3b1db81922c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Logo">
  <p:cSld name="BLANK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0F0F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b="1"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"/>
              <a:buNone/>
              <a:defRPr sz="28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Google Sans"/>
              <a:buChar char="●"/>
              <a:defRPr sz="25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●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○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 Mono Light"/>
              <a:buChar char="■"/>
              <a:defRPr sz="1600">
                <a:solidFill>
                  <a:schemeClr val="dk1"/>
                </a:solidFill>
                <a:latin typeface="Roboto Mono Light"/>
                <a:ea typeface="Roboto Mono Light"/>
                <a:cs typeface="Roboto Mono Light"/>
                <a:sym typeface="Roboto Mono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jpg"/><Relationship Id="rId4" Type="http://schemas.openxmlformats.org/officeDocument/2006/relationships/image" Target="../media/image8.png"/><Relationship Id="rId5" Type="http://schemas.openxmlformats.org/officeDocument/2006/relationships/hyperlink" Target="https://linkedin.com/in/mayurmadnani" TargetMode="External"/><Relationship Id="rId6" Type="http://schemas.openxmlformats.org/officeDocument/2006/relationships/hyperlink" Target="https://github.com/mayurmadnani/workshop-gcp-intent-to-agent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Relationship Id="rId4" Type="http://schemas.openxmlformats.org/officeDocument/2006/relationships/image" Target="../media/image6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www.youtube.com/watch?v=lreI_UFy4kQ" TargetMode="External"/><Relationship Id="rId4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 title="DF25_PresentationTemplate_Title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Nagpur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" name="Google Shape;19;p4"/>
          <p:cNvSpPr txBox="1"/>
          <p:nvPr/>
        </p:nvSpPr>
        <p:spPr>
          <a:xfrm>
            <a:off x="812542" y="3741563"/>
            <a:ext cx="429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Mayur Madnani</a:t>
            </a:r>
            <a:endParaRPr sz="1800"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sp>
        <p:nvSpPr>
          <p:cNvPr id="20" name="Google Shape;20;p4"/>
          <p:cNvSpPr txBox="1"/>
          <p:nvPr/>
        </p:nvSpPr>
        <p:spPr>
          <a:xfrm>
            <a:off x="794394" y="1795300"/>
            <a:ext cx="74457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0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Making Databases Conversational with Gemma</a:t>
            </a:r>
            <a:endParaRPr b="1" sz="40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3" title="linkedin qr.jpg"/>
          <p:cNvPicPr preferRelativeResize="0"/>
          <p:nvPr/>
        </p:nvPicPr>
        <p:blipFill rotWithShape="1">
          <a:blip r:embed="rId3">
            <a:alphaModFix/>
          </a:blip>
          <a:srcRect b="0" l="4882" r="4873" t="0"/>
          <a:stretch/>
        </p:blipFill>
        <p:spPr>
          <a:xfrm>
            <a:off x="957325" y="758350"/>
            <a:ext cx="2673300" cy="2923200"/>
          </a:xfrm>
          <a:prstGeom prst="roundRect">
            <a:avLst>
              <a:gd fmla="val 6458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9" name="Google Shape;89;p13" title="agents workshop qr-code.png"/>
          <p:cNvPicPr preferRelativeResize="0"/>
          <p:nvPr/>
        </p:nvPicPr>
        <p:blipFill rotWithShape="1">
          <a:blip r:embed="rId4">
            <a:alphaModFix/>
          </a:blip>
          <a:srcRect b="0" l="4271" r="4271" t="0"/>
          <a:stretch/>
        </p:blipFill>
        <p:spPr>
          <a:xfrm>
            <a:off x="5065475" y="758346"/>
            <a:ext cx="2673300" cy="2923200"/>
          </a:xfrm>
          <a:prstGeom prst="roundRect">
            <a:avLst>
              <a:gd fmla="val 6458" name="adj"/>
            </a:avLst>
          </a:prstGeom>
          <a:noFill/>
          <a:ln cap="flat" cmpd="sng" w="19050">
            <a:solidFill>
              <a:srgbClr val="1E1E1E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0" name="Google Shape;90;p13"/>
          <p:cNvSpPr txBox="1"/>
          <p:nvPr/>
        </p:nvSpPr>
        <p:spPr>
          <a:xfrm>
            <a:off x="2226300" y="3923975"/>
            <a:ext cx="4691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000000"/>
                </a:solidFill>
              </a:rPr>
              <a:t>🌐</a:t>
            </a:r>
            <a:r>
              <a:rPr lang="en" sz="1800" u="sng">
                <a:solidFill>
                  <a:schemeClr val="hlink"/>
                </a:solidFill>
                <a:latin typeface="Roboto Mono"/>
                <a:ea typeface="Roboto Mono"/>
                <a:cs typeface="Roboto Mono"/>
                <a:sym typeface="Roboto Mono"/>
                <a:hlinkClick r:id="rId5"/>
              </a:rPr>
              <a:t>linkedin.com/in/mayurmadnani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91" name="Google Shape;91;p13"/>
          <p:cNvSpPr txBox="1"/>
          <p:nvPr/>
        </p:nvSpPr>
        <p:spPr>
          <a:xfrm>
            <a:off x="1390350" y="4385675"/>
            <a:ext cx="63633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🌐</a:t>
            </a:r>
            <a:r>
              <a:rPr lang="en" sz="1800" u="sng">
                <a:solidFill>
                  <a:schemeClr val="hlink"/>
                </a:solidFill>
                <a:hlinkClick r:id="rId6"/>
              </a:rPr>
              <a:t>github.com/mayurmadnani/workshop-gcp-intent-to-agents</a:t>
            </a:r>
            <a:endParaRPr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5" title="20220706_171636_cropped.jpg"/>
          <p:cNvPicPr preferRelativeResize="0"/>
          <p:nvPr/>
        </p:nvPicPr>
        <p:blipFill rotWithShape="1">
          <a:blip r:embed="rId3">
            <a:alphaModFix/>
          </a:blip>
          <a:srcRect b="0" l="6718" r="6709" t="0"/>
          <a:stretch/>
        </p:blipFill>
        <p:spPr>
          <a:xfrm>
            <a:off x="4983250" y="-496175"/>
            <a:ext cx="4448399" cy="56396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5" title="DF25_PresentationTemplate_Title2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5"/>
          <p:cNvSpPr txBox="1"/>
          <p:nvPr/>
        </p:nvSpPr>
        <p:spPr>
          <a:xfrm>
            <a:off x="826989" y="890293"/>
            <a:ext cx="16599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5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Nagpur</a:t>
            </a:r>
            <a:endParaRPr sz="95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28" name="Google Shape;28;p5"/>
          <p:cNvSpPr txBox="1"/>
          <p:nvPr/>
        </p:nvSpPr>
        <p:spPr>
          <a:xfrm>
            <a:off x="410373" y="3741563"/>
            <a:ext cx="4294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1E1E1E"/>
                </a:solidFill>
                <a:latin typeface="Roboto Mono"/>
                <a:ea typeface="Roboto Mono"/>
                <a:cs typeface="Roboto Mono"/>
                <a:sym typeface="Roboto Mono"/>
              </a:rPr>
              <a:t>Mayur Madnani</a:t>
            </a:r>
            <a:endParaRPr b="1" sz="1600">
              <a:solidFill>
                <a:srgbClr val="1E1E1E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9" name="Google Shape;29;p5"/>
          <p:cNvSpPr txBox="1"/>
          <p:nvPr/>
        </p:nvSpPr>
        <p:spPr>
          <a:xfrm>
            <a:off x="410375" y="1815838"/>
            <a:ext cx="4294200" cy="1323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Staff Engg @ JioHotstar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Previously @ Intuit, Walmart, SAP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Expertise in Data, AI and Backend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~10 years in the Industry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GenAI Course Author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2385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500"/>
              <a:buFont typeface="Google Sans"/>
              <a:buChar char="●"/>
            </a:pPr>
            <a:r>
              <a:rPr lang="en" sz="1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Mentor &amp; Speaker</a:t>
            </a:r>
            <a:endParaRPr sz="1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308125" y="323700"/>
            <a:ext cx="4333500" cy="693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The SQL Complexity</a:t>
            </a:r>
            <a:endParaRPr sz="2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5" name="Google Shape;35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150" y="1656188"/>
            <a:ext cx="377950" cy="183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36" name="Google Shape;3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194050" y="1656187"/>
            <a:ext cx="377950" cy="1831126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>
            <p:ph idx="4294967295" type="title"/>
          </p:nvPr>
        </p:nvSpPr>
        <p:spPr>
          <a:xfrm>
            <a:off x="121625" y="1840645"/>
            <a:ext cx="4333500" cy="146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SELECT * FROM users ... but HOW do I filter by multiple conditions?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Is it WHERE or HAVING?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Did I close the parentheses?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Why is this query taking 5 minutes to run?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SELECT * FROM confidence WHERE skill = 'SQL' → 0 rows You can render it as a terminal / query editor screenshot." id="38" name="Google Shape;38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5225" y="1017600"/>
            <a:ext cx="3895075" cy="389507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6"/>
          <p:cNvSpPr txBox="1"/>
          <p:nvPr/>
        </p:nvSpPr>
        <p:spPr>
          <a:xfrm>
            <a:off x="1070425" y="3850050"/>
            <a:ext cx="28089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Everyone's been here. </a:t>
            </a:r>
            <a:endParaRPr sz="2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None of us enjoy this</a:t>
            </a:r>
            <a:endParaRPr sz="20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308125" y="323700"/>
            <a:ext cx="4333500" cy="6939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SQL is plain English?</a:t>
            </a:r>
            <a:endParaRPr sz="2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45" name="Google Shape;45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100" y="1656187"/>
            <a:ext cx="377950" cy="1831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6" name="Google Shape;46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71000" y="1656188"/>
            <a:ext cx="377950" cy="1823574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7"/>
          <p:cNvSpPr txBox="1"/>
          <p:nvPr>
            <p:ph idx="4294967295" type="title"/>
          </p:nvPr>
        </p:nvSpPr>
        <p:spPr>
          <a:xfrm>
            <a:off x="403250" y="1840650"/>
            <a:ext cx="3917700" cy="1462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984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Non-SQL users blocked on data access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Developers spend 20-30% time writing/explaining queries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Only 25% of team can write production SQL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  <a:p>
            <a:pPr indent="-29845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●"/>
            </a:pPr>
            <a:r>
              <a:rPr b="0" lang="en" sz="1100">
                <a:latin typeface="Arial"/>
                <a:ea typeface="Arial"/>
                <a:cs typeface="Arial"/>
                <a:sym typeface="Arial"/>
              </a:rPr>
              <a:t>Knowledge bottleneck kills velocity</a:t>
            </a:r>
            <a:endParaRPr b="0" sz="1100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reate Before: “SQL is just English with commas, right?”&#10;&#10;After: “Error near 'FROM'” / “cartesian product of the universe”." id="48" name="Google Shape;48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48075" y="612863"/>
            <a:ext cx="3917775" cy="391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8" title="DF25_PresentationTemplate_Title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5" y="0"/>
            <a:ext cx="9144044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8"/>
          <p:cNvSpPr txBox="1"/>
          <p:nvPr/>
        </p:nvSpPr>
        <p:spPr>
          <a:xfrm>
            <a:off x="848075" y="800800"/>
            <a:ext cx="7164000" cy="3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Enter: </a:t>
            </a:r>
            <a:r>
              <a:rPr b="1" lang="en" sz="2300" u="sng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SQLSense</a:t>
            </a:r>
            <a:endParaRPr b="1" sz="2300" u="sng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Specialized agent for one job, done exceptionally well — translate between human intent and SQL.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800"/>
              <a:buFont typeface="Google Sans"/>
              <a:buChar char="●"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Input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85750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900"/>
              <a:buFont typeface="Roboto Mono Light"/>
              <a:buChar char="○"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Question or SQL snippet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800"/>
              <a:buFont typeface="Google Sans"/>
              <a:buChar char="●"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Model Processing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85750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900"/>
              <a:buFont typeface="Roboto Mono Light"/>
              <a:buChar char="○"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Gemma on Cloud Run intelligently parses and structures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  <a:p>
            <a:pPr indent="-342900" lvl="0" marL="4572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800"/>
              <a:buFont typeface="Google Sans"/>
              <a:buChar char="●"/>
            </a:pPr>
            <a:r>
              <a:rPr lang="en" sz="23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Output</a:t>
            </a:r>
            <a:endParaRPr sz="23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285750" lvl="1" marL="91440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900"/>
              <a:buFont typeface="Roboto Mono Light"/>
              <a:buChar char="○"/>
            </a:pPr>
            <a:r>
              <a:rPr lang="en">
                <a:solidFill>
                  <a:srgbClr val="1E1E1E"/>
                </a:solidFill>
                <a:latin typeface="Roboto Mono Light"/>
                <a:ea typeface="Roboto Mono Light"/>
                <a:cs typeface="Roboto Mono Light"/>
                <a:sym typeface="Roboto Mono Light"/>
              </a:rPr>
              <a:t>English query -&gt; SQL and SQL -&gt; Explanations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9"/>
          <p:cNvGrpSpPr/>
          <p:nvPr/>
        </p:nvGrpSpPr>
        <p:grpSpPr>
          <a:xfrm>
            <a:off x="1674450" y="1140300"/>
            <a:ext cx="5795100" cy="2862900"/>
            <a:chOff x="1674450" y="1140300"/>
            <a:chExt cx="5795100" cy="2862900"/>
          </a:xfrm>
        </p:grpSpPr>
        <p:sp>
          <p:nvSpPr>
            <p:cNvPr id="60" name="Google Shape;60;p9"/>
            <p:cNvSpPr/>
            <p:nvPr/>
          </p:nvSpPr>
          <p:spPr>
            <a:xfrm>
              <a:off x="2681924" y="1626750"/>
              <a:ext cx="1890000" cy="1890000"/>
            </a:xfrm>
            <a:prstGeom prst="teardrop">
              <a:avLst>
                <a:gd fmla="val 100000" name="adj"/>
              </a:avLst>
            </a:prstGeom>
            <a:solidFill>
              <a:srgbClr val="F3F1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Darker Grotesque Medium"/>
                <a:ea typeface="Darker Grotesque Medium"/>
                <a:cs typeface="Darker Grotesque Medium"/>
                <a:sym typeface="Darker Grotesque Medium"/>
              </a:endParaRPr>
            </a:p>
          </p:txBody>
        </p:sp>
        <p:sp>
          <p:nvSpPr>
            <p:cNvPr id="61" name="Google Shape;61;p9"/>
            <p:cNvSpPr/>
            <p:nvPr/>
          </p:nvSpPr>
          <p:spPr>
            <a:xfrm>
              <a:off x="4572064" y="1626750"/>
              <a:ext cx="1890000" cy="1890000"/>
            </a:xfrm>
            <a:prstGeom prst="ellipse">
              <a:avLst/>
            </a:prstGeom>
            <a:solidFill>
              <a:srgbClr val="FCE8E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Darker Grotesque Medium"/>
                <a:ea typeface="Darker Grotesque Medium"/>
                <a:cs typeface="Darker Grotesque Medium"/>
                <a:sym typeface="Darker Grotesque Medium"/>
              </a:endParaRPr>
            </a:p>
          </p:txBody>
        </p:sp>
        <p:sp>
          <p:nvSpPr>
            <p:cNvPr id="62" name="Google Shape;62;p9"/>
            <p:cNvSpPr txBox="1"/>
            <p:nvPr/>
          </p:nvSpPr>
          <p:spPr>
            <a:xfrm>
              <a:off x="1674450" y="1140300"/>
              <a:ext cx="5795100" cy="2862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spAutoFit/>
            </a:bodyPr>
            <a:lstStyle/>
            <a:p>
              <a:pPr indent="0" lvl="0" marL="0" rtl="0" algn="ctr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800">
                  <a:latin typeface="Darker Grotesque Medium"/>
                  <a:ea typeface="Darker Grotesque Medium"/>
                  <a:cs typeface="Darker Grotesque Medium"/>
                  <a:sym typeface="Darker Grotesque Medium"/>
                </a:rPr>
                <a:t>Let us look at some code now</a:t>
              </a:r>
              <a:endParaRPr sz="5800">
                <a:latin typeface="Darker Grotesque Medium"/>
                <a:ea typeface="Darker Grotesque Medium"/>
                <a:cs typeface="Darker Grotesque Medium"/>
                <a:sym typeface="Darker Grotesque Medium"/>
              </a:endParaRPr>
            </a:p>
            <a:p>
              <a:pPr indent="0" lvl="0" marL="0" rtl="0" algn="ctr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5800">
                <a:latin typeface="Darker Grotesque Medium"/>
                <a:ea typeface="Darker Grotesque Medium"/>
                <a:cs typeface="Darker Grotesque Medium"/>
                <a:sym typeface="Darker Grotesque Medium"/>
              </a:endParaRPr>
            </a:p>
            <a:p>
              <a:pPr indent="0" lvl="0" marL="0" rtl="0" algn="ctr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5800">
                  <a:latin typeface="Darker Grotesque Medium"/>
                  <a:ea typeface="Darker Grotesque Medium"/>
                  <a:cs typeface="Darker Grotesque Medium"/>
                  <a:sym typeface="Darker Grotesque Medium"/>
                </a:rPr>
                <a:t>And create our</a:t>
              </a:r>
              <a:endParaRPr sz="5800">
                <a:latin typeface="Darker Grotesque Medium"/>
                <a:ea typeface="Darker Grotesque Medium"/>
                <a:cs typeface="Darker Grotesque Medium"/>
                <a:sym typeface="Darker Grotesque Medium"/>
              </a:endParaRPr>
            </a:p>
            <a:p>
              <a:pPr indent="0" lvl="0" marL="0" rtl="0" algn="ctr">
                <a:lnSpc>
                  <a:spcPct val="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5800">
                  <a:latin typeface="Darker Grotesque"/>
                  <a:ea typeface="Darker Grotesque"/>
                  <a:cs typeface="Darker Grotesque"/>
                  <a:sym typeface="Darker Grotesque"/>
                </a:rPr>
                <a:t>SQL Agent</a:t>
              </a:r>
              <a:endParaRPr b="1" sz="5800">
                <a:latin typeface="Darker Grotesque"/>
                <a:ea typeface="Darker Grotesque"/>
                <a:cs typeface="Darker Grotesque"/>
                <a:sym typeface="Darker Grotesque"/>
              </a:endParaRPr>
            </a:p>
          </p:txBody>
        </p:sp>
        <p:sp>
          <p:nvSpPr>
            <p:cNvPr id="63" name="Google Shape;63;p9"/>
            <p:cNvSpPr/>
            <p:nvPr/>
          </p:nvSpPr>
          <p:spPr>
            <a:xfrm rot="5400000">
              <a:off x="6263775" y="3318450"/>
              <a:ext cx="198300" cy="198300"/>
            </a:xfrm>
            <a:prstGeom prst="ellipse">
              <a:avLst/>
            </a:prstGeom>
            <a:solidFill>
              <a:srgbClr val="B586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Darker Grotesque Medium"/>
                <a:ea typeface="Darker Grotesque Medium"/>
                <a:cs typeface="Darker Grotesque Medium"/>
                <a:sym typeface="Darker Grotesque Medium"/>
              </a:endParaRPr>
            </a:p>
          </p:txBody>
        </p:sp>
        <p:sp>
          <p:nvSpPr>
            <p:cNvPr id="64" name="Google Shape;64;p9"/>
            <p:cNvSpPr/>
            <p:nvPr/>
          </p:nvSpPr>
          <p:spPr>
            <a:xfrm>
              <a:off x="6462075" y="3318448"/>
              <a:ext cx="860700" cy="198300"/>
            </a:xfrm>
            <a:prstGeom prst="homePlate">
              <a:avLst>
                <a:gd fmla="val 50000" name="adj"/>
              </a:avLst>
            </a:prstGeom>
            <a:solidFill>
              <a:srgbClr val="F3F1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Darker Grotesque Medium"/>
                <a:ea typeface="Darker Grotesque Medium"/>
                <a:cs typeface="Darker Grotesque Medium"/>
                <a:sym typeface="Darker Grotesque Medium"/>
              </a:endParaRPr>
            </a:p>
          </p:txBody>
        </p:sp>
        <p:sp>
          <p:nvSpPr>
            <p:cNvPr id="65" name="Google Shape;65;p9"/>
            <p:cNvSpPr/>
            <p:nvPr/>
          </p:nvSpPr>
          <p:spPr>
            <a:xfrm>
              <a:off x="2681925" y="1626750"/>
              <a:ext cx="215400" cy="195900"/>
            </a:xfrm>
            <a:prstGeom prst="chevron">
              <a:avLst>
                <a:gd fmla="val 37588" name="adj"/>
              </a:avLst>
            </a:prstGeom>
            <a:solidFill>
              <a:srgbClr val="FF89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Darker Grotesque Medium"/>
                <a:ea typeface="Darker Grotesque Medium"/>
                <a:cs typeface="Darker Grotesque Medium"/>
                <a:sym typeface="Darker Grotesque Medium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0"/>
          <p:cNvSpPr/>
          <p:nvPr/>
        </p:nvSpPr>
        <p:spPr>
          <a:xfrm>
            <a:off x="256000" y="247500"/>
            <a:ext cx="84570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Demo</a:t>
            </a:r>
            <a:endParaRPr>
              <a:solidFill>
                <a:srgbClr val="1E1E1E"/>
              </a:solidFill>
              <a:latin typeface="Roboto Mono Light"/>
              <a:ea typeface="Roboto Mono Light"/>
              <a:cs typeface="Roboto Mono Light"/>
              <a:sym typeface="Roboto Mono Light"/>
            </a:endParaRPr>
          </a:p>
        </p:txBody>
      </p:sp>
      <p:pic>
        <p:nvPicPr>
          <p:cNvPr descr="Github: https://github.com/mayurmadnani/workshop-gcp-intent-to-agents/tree/SQLSense" id="71" name="Google Shape;71;p10" title="SQLSense: Making Databases Conversational with Gemma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4813" y="772275"/>
            <a:ext cx="7414375" cy="417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>
            <a:off x="256000" y="247500"/>
            <a:ext cx="84570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Demo</a:t>
            </a:r>
            <a:endParaRPr sz="2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77" name="Google Shape;77;p11" title="Screenshot 2025-12-19 11191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925" y="1744495"/>
            <a:ext cx="7940143" cy="25021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/>
          <p:nvPr/>
        </p:nvSpPr>
        <p:spPr>
          <a:xfrm>
            <a:off x="256000" y="247500"/>
            <a:ext cx="8457000" cy="615000"/>
          </a:xfrm>
          <a:prstGeom prst="roundRect">
            <a:avLst>
              <a:gd fmla="val 50000" name="adj"/>
            </a:avLst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1E1E1E"/>
                </a:solidFill>
                <a:latin typeface="Google Sans"/>
                <a:ea typeface="Google Sans"/>
                <a:cs typeface="Google Sans"/>
                <a:sym typeface="Google Sans"/>
              </a:rPr>
              <a:t>Demo</a:t>
            </a:r>
            <a:endParaRPr sz="2500">
              <a:solidFill>
                <a:srgbClr val="1E1E1E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83" name="Google Shape;83;p12" title="Screenshot 2025-12-19 11193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925" y="1788032"/>
            <a:ext cx="7940145" cy="241503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DevFest 2025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EA4335"/>
      </a:accent2>
      <a:accent3>
        <a:srgbClr val="FBBC04"/>
      </a:accent3>
      <a:accent4>
        <a:srgbClr val="34A853"/>
      </a:accent4>
      <a:accent5>
        <a:srgbClr val="0094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